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0" r:id="rId4"/>
    <p:sldId id="276" r:id="rId5"/>
    <p:sldId id="268" r:id="rId6"/>
    <p:sldId id="278" r:id="rId7"/>
    <p:sldId id="2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5D4"/>
    <a:srgbClr val="009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3638"/>
  </p:normalViewPr>
  <p:slideViewPr>
    <p:cSldViewPr snapToGrid="0" snapToObjects="1">
      <p:cViewPr varScale="1">
        <p:scale>
          <a:sx n="102" d="100"/>
          <a:sy n="102" d="100"/>
        </p:scale>
        <p:origin x="952" y="184"/>
      </p:cViewPr>
      <p:guideLst/>
    </p:cSldViewPr>
  </p:slideViewPr>
  <p:notesTextViewPr>
    <p:cViewPr>
      <p:scale>
        <a:sx n="1" d="1"/>
        <a:sy n="1" d="1"/>
      </p:scale>
      <p:origin x="0" y="-24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3D72D-49BC-0544-878E-96D798C12DFE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88627-353D-7545-8893-93FA3553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2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j2e.com/code/template/Y1template3?edi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just2easy.com/vids/j2code/Y1video3" TargetMode="External"/><Relationship Id="rId4" Type="http://schemas.openxmlformats.org/officeDocument/2006/relationships/hyperlink" Target="http://j2e.com/code/examples/visual/Y1example3?edi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Objectives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To understand how block coding works. </a:t>
            </a:r>
          </a:p>
          <a:p>
            <a:pPr marL="0" indent="0" fontAlgn="base">
              <a:buFontTx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To program a simple algorithm using block coding.</a:t>
            </a:r>
          </a:p>
          <a:p>
            <a:pPr marL="171450" indent="-171450" fontAlgn="base">
              <a:buFontTx/>
              <a:buChar char="-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Template: 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j2e.com/code/template/Y1template3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j2e.com/code/examples/visual/Y1example3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Video: 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just2easy.com/vids/j2code/Y1video3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1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students to key vocabulary for this lesson: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unambiguous procedure or precise step-by-step guide to solve a problem or achieve a particular objective.</a:t>
            </a:r>
          </a:p>
          <a:p>
            <a:endParaRPr lang="en-US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“When we sequence things, we arrange them in a particular order. Sequence-based algorithms are made from a precise set of instructions.”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Sprite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perform actions in 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 program.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are the Penguin, rocket etc. Note however, that the backgrounds are also sprites.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40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to students about the importance of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 in computing/coding.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sequence-based algorithms, such as a recipe to bake a cake, the order of many (though not all) of the steps is crucial. Similarly, most programming languages are based on a series of statements to sequentially process. The outcome of a program will depend not only on the constituent commands but their order.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Purpose </a:t>
            </a:r>
          </a:p>
          <a:p>
            <a:r>
              <a:rPr lang="en-GB" dirty="0"/>
              <a:t>To introduce the use of sequence/block coding in j2code visual.</a:t>
            </a:r>
          </a:p>
          <a:p>
            <a:endParaRPr lang="en-GB" dirty="0"/>
          </a:p>
          <a:p>
            <a:r>
              <a:rPr lang="en-GB" dirty="0"/>
              <a:t>Learning objective </a:t>
            </a:r>
          </a:p>
          <a:p>
            <a:r>
              <a:rPr lang="en-GB" dirty="0"/>
              <a:t>By the end of this tutorial children should be able to: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use logical reasoning to explain how some simple algorithms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know that an algorithm is a set of instructions.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create simple algorithms to make a rocket move.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57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the wording on each block. Show children how to change the wording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(use the dropdown)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change the numbers 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(by highlighting and over-typing).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Introduce the word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blocks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show the children how to drag these from the block menu onto the code area.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8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 Activities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 template 3.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1- children experiment with making the rocket move around using the move and turn blocks. Can they make a square? 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the class to discuss any problems.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2- move the rocket to the moon and back to its start position. Let the children experiment to do this in different ways.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the class and show children how to create a new background and a rocket sprite and how to rename and resize them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children experiment with doing this independently.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 and challenge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make a simple animation relating to their topic for example ‘weather’.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https://www.j2e.com/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-grid-for-learning/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bdardis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/Weather/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for students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explore this over an additional session.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2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786F-C242-034D-B919-2905BDFF7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F3A1E-030F-CF4B-B126-07B534743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D1F8B-9E6E-B44C-9E13-0F2F050C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1C029-F807-634F-9061-A2635703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1C19-4921-6447-BD9B-EBFD1309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4BDA-F8BF-684C-B9AE-E31C7282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807A9-4E6B-0A49-B5C2-761B9751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CFCFD-7449-324C-AAE9-A25D0D01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53598-4BC2-5649-B09E-B92A7250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83D9B-A9AF-7748-907C-C9834C4A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B5323F-217B-9A46-82AA-7DC81CCA8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837A9-4721-CB49-BB20-C230B2049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2A9AF-3154-FA4B-A029-4EE61F93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F7C61-B6A4-694B-A0CF-556B2281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E95EF-5429-FF4C-B201-B8CF34A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A5778-13AC-A343-9920-6B124AD4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74ECF-2BC2-424F-AE76-51F81BBCC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43240-4AD1-4F4C-BC86-67C7E616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B7D5-1750-AE4C-B584-C50822184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689C1-AAD3-6540-AFAA-E3AF0833C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31F2-7306-3C43-A385-79DB8C31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7E0FD-B929-F24B-9B14-FD5DCEEFE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AC9F3-B023-EA43-BC6B-BA395613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C9F87-0928-EA4E-A474-F9A6B41A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884EF-6077-144A-9531-AB2AE26A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E718-91A9-7748-A00C-B32F3A8A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4B3B0-60E8-8240-97C3-232F1C17F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F0DC4-5CDF-754C-8D0E-DC50A503A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4377A-FA8F-9D4C-A98E-C676E617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7ADF3-5FC2-CD44-A521-0360D863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814BA-F0BF-D04C-90CB-0752FCAD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9E6B-E8FD-0C47-9AE8-EB439355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3B30F-6BBD-A349-9BA4-16F56F21A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C0DB3-AEB7-8C46-8027-F773083AB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4B5F-2A0D-C140-81F6-891C99A10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17309-4FB8-0A45-886C-05BFABACB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A6364-1CC5-0B43-833B-D4B7EE5B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F0914-4826-7A4B-875E-0AD889EE0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B2FA6-9F4B-794D-B859-BB08B2B8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DBC4-A827-1544-B7E6-38AA5445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31B9-42E3-684E-B971-028CE9D5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6774D-5815-C646-8CFA-0D2B7ECF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681B4-3D6F-1B40-934E-A7EA1A4F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3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903F7F-6390-A44E-B438-6821EEC4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78EA2-1C53-9E40-B97F-64F084EC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2E191-8914-7F4E-9656-5BA0F7A0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2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C20F-48FA-B64B-8CBD-31594E79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79F1-9DBE-F44C-BAC5-6598C32F4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EF948-0A51-524A-9A88-CF06F477E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4DF1-1C0A-4C4C-93C7-710C5FB8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E5CCF-1A06-F547-A1AC-4DAD628A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D9565-30DF-4648-97AE-8B2668B8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3379A-BB14-4B4F-A3FC-058D8EB2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CB568-847E-6741-9B24-849E3DA5D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01CDA-C668-C74A-9FD9-26970D38D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E5577-5476-EB49-B83F-5DC08BB6F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B1B65-7437-D341-8934-353B5D2D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1EAE1-6C16-6645-BF4D-C363FE20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80BB4C-3457-5646-935D-FB05D002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BB58C-2585-5D48-B074-B84D77194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1DDFD-222F-5F4E-AB88-BB2EE90A7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9639C-2CC2-3242-9364-8223A6CE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841E-390F-3B40-B683-3B10FC857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ECB90B38-203F-144E-A9D4-9C9A9EC3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7" h="6858000">
                <a:moveTo>
                  <a:pt x="6631620" y="983228"/>
                </a:moveTo>
                <a:cubicBezTo>
                  <a:pt x="6631620" y="983228"/>
                  <a:pt x="6631620" y="983228"/>
                  <a:pt x="12091643" y="983228"/>
                </a:cubicBezTo>
                <a:lnTo>
                  <a:pt x="12191997" y="991151"/>
                </a:lnTo>
                <a:lnTo>
                  <a:pt x="12191997" y="6858000"/>
                </a:lnTo>
                <a:lnTo>
                  <a:pt x="3051794" y="6858000"/>
                </a:lnTo>
                <a:lnTo>
                  <a:pt x="3048485" y="6845812"/>
                </a:lnTo>
                <a:cubicBezTo>
                  <a:pt x="2999734" y="6614233"/>
                  <a:pt x="3024109" y="6346091"/>
                  <a:pt x="3121611" y="6151078"/>
                </a:cubicBezTo>
                <a:cubicBezTo>
                  <a:pt x="3121611" y="6151078"/>
                  <a:pt x="3121611" y="6151078"/>
                  <a:pt x="5851619" y="1422010"/>
                </a:cubicBezTo>
                <a:cubicBezTo>
                  <a:pt x="5997869" y="1178242"/>
                  <a:pt x="6355374" y="983228"/>
                  <a:pt x="6631620" y="983228"/>
                </a:cubicBezTo>
                <a:close/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8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5526B8-A21C-B843-8A15-12FCE85EB5EE}"/>
              </a:ext>
            </a:extLst>
          </p:cNvPr>
          <p:cNvSpPr txBox="1"/>
          <p:nvPr/>
        </p:nvSpPr>
        <p:spPr>
          <a:xfrm>
            <a:off x="5428933" y="2828832"/>
            <a:ext cx="451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0099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en-GB" sz="7200" dirty="0">
                <a:solidFill>
                  <a:srgbClr val="0099A9"/>
                </a:solidFill>
                <a:effectLst/>
                <a:latin typeface="Bariol" panose="02000506040000020003" pitchFamily="2" charset="0"/>
              </a:rPr>
              <a:t> </a:t>
            </a:r>
            <a:endParaRPr lang="en-US" sz="7200" dirty="0">
              <a:solidFill>
                <a:srgbClr val="0099A9"/>
              </a:solidFill>
              <a:latin typeface="Bariol" panose="0200050604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BB46B4-E84B-D344-ACBD-BC7EA4B13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10" name="Picture 9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5FE2B668-4AD1-D341-ABC5-B995D0B2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287" y="2331241"/>
            <a:ext cx="2032883" cy="21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88BE4-67BD-8945-ACF9-EEE5005737BF}"/>
              </a:ext>
            </a:extLst>
          </p:cNvPr>
          <p:cNvSpPr txBox="1"/>
          <p:nvPr/>
        </p:nvSpPr>
        <p:spPr>
          <a:xfrm>
            <a:off x="859972" y="2683269"/>
            <a:ext cx="104720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C5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</a:p>
          <a:p>
            <a:pPr algn="ctr"/>
            <a:endParaRPr lang="en-US" sz="7200" dirty="0">
              <a:solidFill>
                <a:srgbClr val="00C5D4"/>
              </a:solidFill>
              <a:latin typeface="Bariol" panose="02000506040000020003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BEA1F-F070-DA41-8766-B6DACC3FD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637A4A-1199-6F4B-945C-042A0792271F}"/>
              </a:ext>
            </a:extLst>
          </p:cNvPr>
          <p:cNvSpPr txBox="1"/>
          <p:nvPr/>
        </p:nvSpPr>
        <p:spPr>
          <a:xfrm>
            <a:off x="859972" y="1404741"/>
            <a:ext cx="10472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C5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4E327-EF6E-5C4E-B4C6-71DCD3A2A3C4}"/>
              </a:ext>
            </a:extLst>
          </p:cNvPr>
          <p:cNvSpPr txBox="1"/>
          <p:nvPr/>
        </p:nvSpPr>
        <p:spPr>
          <a:xfrm>
            <a:off x="859972" y="3975931"/>
            <a:ext cx="10472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C5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Sprite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1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B1E85-D006-0D4A-AD46-C66BB05F1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281" y="1447800"/>
            <a:ext cx="3668889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32C081-FA8E-3447-8C63-4E9390465E1F}"/>
              </a:ext>
            </a:extLst>
          </p:cNvPr>
          <p:cNvSpPr txBox="1"/>
          <p:nvPr/>
        </p:nvSpPr>
        <p:spPr>
          <a:xfrm>
            <a:off x="5380356" y="2582614"/>
            <a:ext cx="55799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C5D4"/>
                </a:solidFill>
                <a:latin typeface="Bariol" panose="02000506040000020003" pitchFamily="2" charset="0"/>
              </a:rPr>
              <a:t>A sequence is when we arrange something in a particular order. Sequence-based algorithms are made from a precise set of instructions.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6AC00B-E20B-0940-B296-0D196600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10" name="Picture 9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9482602-6BC6-754E-861E-38D3D3523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281" y="1490031"/>
            <a:ext cx="3668889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C5D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AB61B-1271-2243-8162-A87F0F2C3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295" y="2789701"/>
            <a:ext cx="5288879" cy="1298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50DBB-FBA4-4349-A2CD-C48BDA14F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697" y="2468261"/>
            <a:ext cx="2221412" cy="19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1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8D0BD2-93A2-4148-AC23-B7C7934CF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31" y="1023821"/>
            <a:ext cx="8680538" cy="48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54273-F166-864A-81D6-D2A3C8CB1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31" y="1023821"/>
            <a:ext cx="8680538" cy="48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0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2" name="Weather" descr="Weather">
            <a:hlinkClick r:id="" action="ppaction://media"/>
            <a:extLst>
              <a:ext uri="{FF2B5EF4-FFF2-40B4-BE49-F238E27FC236}">
                <a16:creationId xmlns:a16="http://schemas.microsoft.com/office/drawing/2014/main" id="{27BDE599-EED7-E943-9B1D-66E38C92F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8062" y="1077239"/>
            <a:ext cx="4395875" cy="44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507</Words>
  <Application>Microsoft Macintosh PowerPoint</Application>
  <PresentationFormat>Widescreen</PresentationFormat>
  <Paragraphs>64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Bariol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Dardis</dc:creator>
  <cp:lastModifiedBy>Bradley Dardis</cp:lastModifiedBy>
  <cp:revision>43</cp:revision>
  <dcterms:created xsi:type="dcterms:W3CDTF">2020-02-18T13:02:08Z</dcterms:created>
  <dcterms:modified xsi:type="dcterms:W3CDTF">2020-04-09T12:21:38Z</dcterms:modified>
</cp:coreProperties>
</file>